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2"/>
  </p:notesMasterIdLst>
  <p:sldIdLst>
    <p:sldId id="267" r:id="rId2"/>
    <p:sldId id="268" r:id="rId3"/>
    <p:sldId id="269" r:id="rId4"/>
    <p:sldId id="270" r:id="rId5"/>
    <p:sldId id="271" r:id="rId6"/>
    <p:sldId id="272" r:id="rId7"/>
    <p:sldId id="273" r:id="rId8"/>
    <p:sldId id="27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 d="2"/>
          <a:sy n="1" d="2"/>
        </p:scale>
        <p:origin x="-804" y="-11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1"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104859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48593" name="Date Placeholder 3"/>
          <p:cNvSpPr>
            <a:spLocks noGrp="1"/>
          </p:cNvSpPr>
          <p:nvPr>
            <p:ph type="dt" sz="half" idx="10"/>
          </p:nvPr>
        </p:nvSpPr>
        <p:spPr/>
        <p:txBody>
          <a:bodyPr/>
          <a:lstStyle/>
          <a:p>
            <a:fld id="{350AE151-4F20-2949-B4C3-E8BE65E527EA}" type="datetimeFigureOut">
              <a:rPr lang="en-US"/>
              <a:pPr/>
              <a:t>13/12/2022</a:t>
            </a:fld>
            <a:endParaRPr lang="en-US"/>
          </a:p>
        </p:txBody>
      </p:sp>
      <p:sp>
        <p:nvSpPr>
          <p:cNvPr id="1048594" name="Footer Placeholder 4"/>
          <p:cNvSpPr>
            <a:spLocks noGrp="1"/>
          </p:cNvSpPr>
          <p:nvPr>
            <p:ph type="ftr" sz="quarter" idx="11"/>
          </p:nvPr>
        </p:nvSpPr>
        <p:spPr/>
        <p:txBody>
          <a:bodyPr/>
          <a:lstStyle/>
          <a:p>
            <a:endParaRPr lang="en-US"/>
          </a:p>
        </p:txBody>
      </p:sp>
      <p:sp>
        <p:nvSpPr>
          <p:cNvPr id="1048595" name="Slide Number Placeholder 5"/>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8" name="Title 1"/>
          <p:cNvSpPr>
            <a:spLocks noGrp="1"/>
          </p:cNvSpPr>
          <p:nvPr>
            <p:ph type="title"/>
          </p:nvPr>
        </p:nvSpPr>
        <p:spPr/>
        <p:txBody>
          <a:bodyPr/>
          <a:lstStyle/>
          <a:p>
            <a:r>
              <a:rPr lang="en-GB"/>
              <a:t>Click to edit Master title style</a:t>
            </a:r>
            <a:endParaRPr lang="en-US"/>
          </a:p>
        </p:txBody>
      </p:sp>
      <p:sp>
        <p:nvSpPr>
          <p:cNvPr id="1048649"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650" name="Date Placeholder 3"/>
          <p:cNvSpPr>
            <a:spLocks noGrp="1"/>
          </p:cNvSpPr>
          <p:nvPr>
            <p:ph type="dt" sz="half" idx="10"/>
          </p:nvPr>
        </p:nvSpPr>
        <p:spPr/>
        <p:txBody>
          <a:bodyPr/>
          <a:lstStyle/>
          <a:p>
            <a:fld id="{350AE151-4F20-2949-B4C3-E8BE65E527EA}" type="datetimeFigureOut">
              <a:rPr lang="en-US"/>
              <a:pPr/>
              <a:t>13/12/2022</a:t>
            </a:fld>
            <a:endParaRPr lang="en-US"/>
          </a:p>
        </p:txBody>
      </p:sp>
      <p:sp>
        <p:nvSpPr>
          <p:cNvPr id="1048651" name="Footer Placeholder 4"/>
          <p:cNvSpPr>
            <a:spLocks noGrp="1"/>
          </p:cNvSpPr>
          <p:nvPr>
            <p:ph type="ftr" sz="quarter" idx="11"/>
          </p:nvPr>
        </p:nvSpPr>
        <p:spPr/>
        <p:txBody>
          <a:bodyPr/>
          <a:lstStyle/>
          <a:p>
            <a:endParaRPr lang="en-US"/>
          </a:p>
        </p:txBody>
      </p:sp>
      <p:sp>
        <p:nvSpPr>
          <p:cNvPr id="1048652" name="Slide Number Placeholder 5"/>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3"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1048644"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645" name="Date Placeholder 3"/>
          <p:cNvSpPr>
            <a:spLocks noGrp="1"/>
          </p:cNvSpPr>
          <p:nvPr>
            <p:ph type="dt" sz="half" idx="10"/>
          </p:nvPr>
        </p:nvSpPr>
        <p:spPr/>
        <p:txBody>
          <a:bodyPr/>
          <a:lstStyle/>
          <a:p>
            <a:fld id="{350AE151-4F20-2949-B4C3-E8BE65E527EA}" type="datetimeFigureOut">
              <a:rPr lang="en-US"/>
              <a:pPr/>
              <a:t>13/12/2022</a:t>
            </a:fld>
            <a:endParaRPr lang="en-US"/>
          </a:p>
        </p:txBody>
      </p:sp>
      <p:sp>
        <p:nvSpPr>
          <p:cNvPr id="1048646" name="Footer Placeholder 4"/>
          <p:cNvSpPr>
            <a:spLocks noGrp="1"/>
          </p:cNvSpPr>
          <p:nvPr>
            <p:ph type="ftr" sz="quarter" idx="11"/>
          </p:nvPr>
        </p:nvSpPr>
        <p:spPr/>
        <p:txBody>
          <a:bodyPr/>
          <a:lstStyle/>
          <a:p>
            <a:endParaRPr lang="en-US"/>
          </a:p>
        </p:txBody>
      </p:sp>
      <p:sp>
        <p:nvSpPr>
          <p:cNvPr id="1048647" name="Slide Number Placeholder 5"/>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GB"/>
              <a:t>Click to edit Master title style</a:t>
            </a:r>
            <a:endParaRPr lang="en-US"/>
          </a:p>
        </p:txBody>
      </p:sp>
      <p:sp>
        <p:nvSpPr>
          <p:cNvPr id="1048608"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609" name="Date Placeholder 3"/>
          <p:cNvSpPr>
            <a:spLocks noGrp="1"/>
          </p:cNvSpPr>
          <p:nvPr>
            <p:ph type="dt" sz="half" idx="10"/>
          </p:nvPr>
        </p:nvSpPr>
        <p:spPr/>
        <p:txBody>
          <a:bodyPr/>
          <a:lstStyle/>
          <a:p>
            <a:fld id="{350AE151-4F20-2949-B4C3-E8BE65E527EA}" type="datetimeFigureOut">
              <a:rPr lang="en-US"/>
              <a:pPr/>
              <a:t>13/12/2022</a:t>
            </a:fld>
            <a:endParaRPr lang="en-US"/>
          </a:p>
        </p:txBody>
      </p:sp>
      <p:sp>
        <p:nvSpPr>
          <p:cNvPr id="1048610" name="Footer Placeholder 4"/>
          <p:cNvSpPr>
            <a:spLocks noGrp="1"/>
          </p:cNvSpPr>
          <p:nvPr>
            <p:ph type="ftr" sz="quarter" idx="11"/>
          </p:nvPr>
        </p:nvSpPr>
        <p:spPr/>
        <p:txBody>
          <a:bodyPr/>
          <a:lstStyle/>
          <a:p>
            <a:endParaRPr lang="en-US"/>
          </a:p>
        </p:txBody>
      </p:sp>
      <p:sp>
        <p:nvSpPr>
          <p:cNvPr id="1048611" name="Slide Number Placeholder 5"/>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3"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1048654"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48655" name="Date Placeholder 3"/>
          <p:cNvSpPr>
            <a:spLocks noGrp="1"/>
          </p:cNvSpPr>
          <p:nvPr>
            <p:ph type="dt" sz="half" idx="10"/>
          </p:nvPr>
        </p:nvSpPr>
        <p:spPr/>
        <p:txBody>
          <a:bodyPr/>
          <a:lstStyle/>
          <a:p>
            <a:fld id="{350AE151-4F20-2949-B4C3-E8BE65E527EA}" type="datetimeFigureOut">
              <a:rPr lang="en-US"/>
              <a:pPr/>
              <a:t>13/12/2022</a:t>
            </a:fld>
            <a:endParaRPr lang="en-US"/>
          </a:p>
        </p:txBody>
      </p:sp>
      <p:sp>
        <p:nvSpPr>
          <p:cNvPr id="1048656" name="Footer Placeholder 4"/>
          <p:cNvSpPr>
            <a:spLocks noGrp="1"/>
          </p:cNvSpPr>
          <p:nvPr>
            <p:ph type="ftr" sz="quarter" idx="11"/>
          </p:nvPr>
        </p:nvSpPr>
        <p:spPr/>
        <p:txBody>
          <a:bodyPr/>
          <a:lstStyle/>
          <a:p>
            <a:endParaRPr lang="en-US"/>
          </a:p>
        </p:txBody>
      </p:sp>
      <p:sp>
        <p:nvSpPr>
          <p:cNvPr id="1048657" name="Slide Number Placeholder 5"/>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GB"/>
              <a:t>Click to edit Master title style</a:t>
            </a:r>
            <a:endParaRPr lang="en-US"/>
          </a:p>
        </p:txBody>
      </p:sp>
      <p:sp>
        <p:nvSpPr>
          <p:cNvPr id="1048659"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660"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661" name="Date Placeholder 4"/>
          <p:cNvSpPr>
            <a:spLocks noGrp="1"/>
          </p:cNvSpPr>
          <p:nvPr>
            <p:ph type="dt" sz="half" idx="10"/>
          </p:nvPr>
        </p:nvSpPr>
        <p:spPr/>
        <p:txBody>
          <a:bodyPr/>
          <a:lstStyle/>
          <a:p>
            <a:fld id="{350AE151-4F20-2949-B4C3-E8BE65E527EA}" type="datetimeFigureOut">
              <a:rPr lang="en-US"/>
              <a:pPr/>
              <a:t>13/12/2022</a:t>
            </a:fld>
            <a:endParaRPr lang="en-US"/>
          </a:p>
        </p:txBody>
      </p:sp>
      <p:sp>
        <p:nvSpPr>
          <p:cNvPr id="1048662" name="Footer Placeholder 5"/>
          <p:cNvSpPr>
            <a:spLocks noGrp="1"/>
          </p:cNvSpPr>
          <p:nvPr>
            <p:ph type="ftr" sz="quarter" idx="11"/>
          </p:nvPr>
        </p:nvSpPr>
        <p:spPr/>
        <p:txBody>
          <a:bodyPr/>
          <a:lstStyle/>
          <a:p>
            <a:endParaRPr lang="en-US"/>
          </a:p>
        </p:txBody>
      </p:sp>
      <p:sp>
        <p:nvSpPr>
          <p:cNvPr id="1048663" name="Slide Number Placeholder 6"/>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581" name="Title 1"/>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1048582"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583"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584"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48585"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586" name="Date Placeholder 6"/>
          <p:cNvSpPr>
            <a:spLocks noGrp="1"/>
          </p:cNvSpPr>
          <p:nvPr>
            <p:ph type="dt" sz="half" idx="10"/>
          </p:nvPr>
        </p:nvSpPr>
        <p:spPr/>
        <p:txBody>
          <a:bodyPr/>
          <a:lstStyle/>
          <a:p>
            <a:fld id="{350AE151-4F20-2949-B4C3-E8BE65E527EA}" type="datetimeFigureOut">
              <a:rPr lang="en-US"/>
              <a:pPr/>
              <a:t>13/12/2022</a:t>
            </a:fld>
            <a:endParaRPr lang="en-US"/>
          </a:p>
        </p:txBody>
      </p:sp>
      <p:sp>
        <p:nvSpPr>
          <p:cNvPr id="1048587" name="Footer Placeholder 7"/>
          <p:cNvSpPr>
            <a:spLocks noGrp="1"/>
          </p:cNvSpPr>
          <p:nvPr>
            <p:ph type="ftr" sz="quarter" idx="11"/>
          </p:nvPr>
        </p:nvSpPr>
        <p:spPr/>
        <p:txBody>
          <a:bodyPr/>
          <a:lstStyle/>
          <a:p>
            <a:endParaRPr lang="en-US"/>
          </a:p>
        </p:txBody>
      </p:sp>
      <p:sp>
        <p:nvSpPr>
          <p:cNvPr id="1048588" name="Slide Number Placeholder 8"/>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r>
              <a:rPr lang="en-GB"/>
              <a:t>Click to edit Master title style</a:t>
            </a:r>
            <a:endParaRPr lang="en-US"/>
          </a:p>
        </p:txBody>
      </p:sp>
      <p:sp>
        <p:nvSpPr>
          <p:cNvPr id="1048640" name="Date Placeholder 2"/>
          <p:cNvSpPr>
            <a:spLocks noGrp="1"/>
          </p:cNvSpPr>
          <p:nvPr>
            <p:ph type="dt" sz="half" idx="10"/>
          </p:nvPr>
        </p:nvSpPr>
        <p:spPr/>
        <p:txBody>
          <a:bodyPr/>
          <a:lstStyle/>
          <a:p>
            <a:fld id="{350AE151-4F20-2949-B4C3-E8BE65E527EA}" type="datetimeFigureOut">
              <a:rPr lang="en-US"/>
              <a:pPr/>
              <a:t>13/12/2022</a:t>
            </a:fld>
            <a:endParaRPr lang="en-US"/>
          </a:p>
        </p:txBody>
      </p:sp>
      <p:sp>
        <p:nvSpPr>
          <p:cNvPr id="1048641" name="Footer Placeholder 3"/>
          <p:cNvSpPr>
            <a:spLocks noGrp="1"/>
          </p:cNvSpPr>
          <p:nvPr>
            <p:ph type="ftr" sz="quarter" idx="11"/>
          </p:nvPr>
        </p:nvSpPr>
        <p:spPr/>
        <p:txBody>
          <a:bodyPr/>
          <a:lstStyle/>
          <a:p>
            <a:endParaRPr lang="en-US"/>
          </a:p>
        </p:txBody>
      </p:sp>
      <p:sp>
        <p:nvSpPr>
          <p:cNvPr id="1048642" name="Slide Number Placeholder 4"/>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8" name="Date Placeholder 1"/>
          <p:cNvSpPr>
            <a:spLocks noGrp="1"/>
          </p:cNvSpPr>
          <p:nvPr>
            <p:ph type="dt" sz="half" idx="10"/>
          </p:nvPr>
        </p:nvSpPr>
        <p:spPr/>
        <p:txBody>
          <a:bodyPr/>
          <a:lstStyle/>
          <a:p>
            <a:fld id="{350AE151-4F20-2949-B4C3-E8BE65E527EA}" type="datetimeFigureOut">
              <a:rPr lang="en-US"/>
              <a:pPr/>
              <a:t>13/12/2022</a:t>
            </a:fld>
            <a:endParaRPr lang="en-US"/>
          </a:p>
        </p:txBody>
      </p:sp>
      <p:sp>
        <p:nvSpPr>
          <p:cNvPr id="1048599" name="Footer Placeholder 2"/>
          <p:cNvSpPr>
            <a:spLocks noGrp="1"/>
          </p:cNvSpPr>
          <p:nvPr>
            <p:ph type="ftr" sz="quarter" idx="11"/>
          </p:nvPr>
        </p:nvSpPr>
        <p:spPr/>
        <p:txBody>
          <a:bodyPr/>
          <a:lstStyle/>
          <a:p>
            <a:endParaRPr lang="en-US"/>
          </a:p>
        </p:txBody>
      </p:sp>
      <p:sp>
        <p:nvSpPr>
          <p:cNvPr id="1048600" name="Slide Number Placeholder 3"/>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0"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1048631"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632"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048633" name="Date Placeholder 4"/>
          <p:cNvSpPr>
            <a:spLocks noGrp="1"/>
          </p:cNvSpPr>
          <p:nvPr>
            <p:ph type="dt" sz="half" idx="10"/>
          </p:nvPr>
        </p:nvSpPr>
        <p:spPr/>
        <p:txBody>
          <a:bodyPr/>
          <a:lstStyle/>
          <a:p>
            <a:fld id="{350AE151-4F20-2949-B4C3-E8BE65E527EA}" type="datetimeFigureOut">
              <a:rPr lang="en-US"/>
              <a:pPr/>
              <a:t>13/12/2022</a:t>
            </a:fld>
            <a:endParaRPr lang="en-US"/>
          </a:p>
        </p:txBody>
      </p:sp>
      <p:sp>
        <p:nvSpPr>
          <p:cNvPr id="1048634" name="Footer Placeholder 5"/>
          <p:cNvSpPr>
            <a:spLocks noGrp="1"/>
          </p:cNvSpPr>
          <p:nvPr>
            <p:ph type="ftr" sz="quarter" idx="11"/>
          </p:nvPr>
        </p:nvSpPr>
        <p:spPr/>
        <p:txBody>
          <a:bodyPr/>
          <a:lstStyle/>
          <a:p>
            <a:endParaRPr lang="en-US"/>
          </a:p>
        </p:txBody>
      </p:sp>
      <p:sp>
        <p:nvSpPr>
          <p:cNvPr id="1048635" name="Slide Number Placeholder 6"/>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104862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2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048625" name="Date Placeholder 4"/>
          <p:cNvSpPr>
            <a:spLocks noGrp="1"/>
          </p:cNvSpPr>
          <p:nvPr>
            <p:ph type="dt" sz="half" idx="10"/>
          </p:nvPr>
        </p:nvSpPr>
        <p:spPr/>
        <p:txBody>
          <a:bodyPr/>
          <a:lstStyle/>
          <a:p>
            <a:fld id="{350AE151-4F20-2949-B4C3-E8BE65E527EA}" type="datetimeFigureOut">
              <a:rPr lang="en-US"/>
              <a:pPr/>
              <a:t>13/12/2022</a:t>
            </a:fld>
            <a:endParaRPr lang="en-US"/>
          </a:p>
        </p:txBody>
      </p:sp>
      <p:sp>
        <p:nvSpPr>
          <p:cNvPr id="1048626" name="Footer Placeholder 5"/>
          <p:cNvSpPr>
            <a:spLocks noGrp="1"/>
          </p:cNvSpPr>
          <p:nvPr>
            <p:ph type="ftr" sz="quarter" idx="11"/>
          </p:nvPr>
        </p:nvSpPr>
        <p:spPr/>
        <p:txBody>
          <a:bodyPr/>
          <a:lstStyle/>
          <a:p>
            <a:endParaRPr lang="en-US"/>
          </a:p>
        </p:txBody>
      </p:sp>
      <p:sp>
        <p:nvSpPr>
          <p:cNvPr id="1048627" name="Slide Number Placeholder 6"/>
          <p:cNvSpPr>
            <a:spLocks noGrp="1"/>
          </p:cNvSpPr>
          <p:nvPr>
            <p:ph type="sldNum" sz="quarter" idx="12"/>
          </p:nvPr>
        </p:nvSpPr>
        <p:spPr/>
        <p:txBody>
          <a:bodyPr/>
          <a:lstStyle/>
          <a:p>
            <a:fld id="{4DEEECAD-CBB5-0241-BD6E-4DBFD90FCAE4}" type="slidenum">
              <a:rPr lang="en-US"/>
              <a:pPr/>
              <a:t>‹#›</a:t>
            </a:fld>
            <a:endParaRPr lang="en-U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AE151-4F20-2949-B4C3-E8BE65E527EA}" type="datetimeFigureOut">
              <a:rPr lang="en-US"/>
              <a:pPr/>
              <a:t>13/12/2022</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EECAD-CBB5-0241-BD6E-4DBFD90FCA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Content Placeholder 4"/>
          <p:cNvSpPr>
            <a:spLocks noGrp="1"/>
          </p:cNvSpPr>
          <p:nvPr>
            <p:ph sz="half" idx="2"/>
          </p:nvPr>
        </p:nvSpPr>
        <p:spPr>
          <a:xfrm>
            <a:off x="950251" y="1792572"/>
            <a:ext cx="4679583" cy="3765546"/>
          </a:xfrm>
        </p:spPr>
        <p:txBody>
          <a:bodyPr>
            <a:normAutofit/>
          </a:bodyPr>
          <a:lstStyle/>
          <a:p>
            <a:pPr marL="0" indent="0">
              <a:buNone/>
            </a:pPr>
            <a:r>
              <a:rPr lang="en-GB" sz="4000" b="1"/>
              <a:t>नाव</a:t>
            </a:r>
            <a:r>
              <a:rPr lang="en-US" sz="4000" b="1"/>
              <a:t>                         -</a:t>
            </a:r>
            <a:endParaRPr lang="mr-IN" sz="4000" b="1"/>
          </a:p>
          <a:p>
            <a:pPr marL="0" indent="0">
              <a:buNone/>
            </a:pPr>
            <a:r>
              <a:rPr lang="en-IN" altLang="en-US" sz="4000" b="1"/>
              <a:t>विभाग</a:t>
            </a:r>
            <a:r>
              <a:rPr lang="en-US" sz="4000" b="1"/>
              <a:t>                     -</a:t>
            </a:r>
            <a:endParaRPr lang="mr-IN" sz="4000" b="1"/>
          </a:p>
          <a:p>
            <a:pPr marL="0" indent="0">
              <a:buNone/>
            </a:pPr>
            <a:r>
              <a:rPr lang="en-GB" sz="4000" b="1"/>
              <a:t>प्रेझेंटेशन चा विषय</a:t>
            </a:r>
            <a:r>
              <a:rPr lang="en-US" sz="4000" b="1"/>
              <a:t>     -</a:t>
            </a:r>
            <a:endParaRPr lang="mr-IN" sz="4000" b="1"/>
          </a:p>
          <a:p>
            <a:pPr marL="0" indent="0">
              <a:buNone/>
            </a:pPr>
            <a:endParaRPr lang="mr-IN" sz="4000" b="1"/>
          </a:p>
        </p:txBody>
      </p:sp>
      <p:sp>
        <p:nvSpPr>
          <p:cNvPr id="1048590" name="Content Placeholder 2"/>
          <p:cNvSpPr>
            <a:spLocks noGrp="1"/>
          </p:cNvSpPr>
          <p:nvPr>
            <p:ph sz="quarter" idx="4"/>
          </p:nvPr>
        </p:nvSpPr>
        <p:spPr>
          <a:xfrm>
            <a:off x="5477086" y="1900518"/>
            <a:ext cx="7073503" cy="4554070"/>
          </a:xfrm>
        </p:spPr>
        <p:txBody>
          <a:bodyPr>
            <a:normAutofit/>
          </a:bodyPr>
          <a:lstStyle/>
          <a:p>
            <a:pPr marL="0" indent="0">
              <a:buNone/>
            </a:pPr>
            <a:r>
              <a:rPr lang="en-IN" altLang="en-US" sz="3600" dirty="0" err="1">
                <a:latin typeface="+mj-lt"/>
              </a:rPr>
              <a:t>सा</a:t>
            </a:r>
            <a:r>
              <a:rPr lang="en-US" altLang="en-US" sz="3600" dirty="0" err="1">
                <a:latin typeface="+mj-lt"/>
              </a:rPr>
              <a:t>.प्रा. </a:t>
            </a:r>
            <a:r>
              <a:rPr lang="en-IN" altLang="en-US" sz="3600" dirty="0" err="1">
                <a:latin typeface="+mj-lt"/>
              </a:rPr>
              <a:t>अक्षता</a:t>
            </a:r>
            <a:r>
              <a:rPr lang="en-US" altLang="en-US" sz="3600" dirty="0" err="1">
                <a:latin typeface="+mj-lt"/>
              </a:rPr>
              <a:t> थोरात</a:t>
            </a:r>
            <a:endParaRPr lang="en-IN" sz="3600" dirty="0">
              <a:latin typeface="+mj-lt"/>
            </a:endParaRPr>
          </a:p>
          <a:p>
            <a:pPr marL="0" indent="0">
              <a:buNone/>
            </a:pPr>
            <a:r>
              <a:rPr lang="en-US" sz="3600" dirty="0"/>
              <a:t> वाणिज्य विभाग</a:t>
            </a:r>
          </a:p>
          <a:p>
            <a:pPr marL="0" indent="0">
              <a:buNone/>
            </a:pPr>
            <a:r>
              <a:rPr lang="en-IN" altLang="en-US" sz="3600" dirty="0"/>
              <a:t>रिझर्व</a:t>
            </a:r>
            <a:r>
              <a:rPr lang="en-US" altLang="en-US" sz="3600" dirty="0"/>
              <a:t> बँक ऑफ इंडिया</a:t>
            </a:r>
            <a:endParaRPr lang="en-US" sz="3600" dirty="0"/>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a:xfrm>
            <a:off x="2212872" y="760764"/>
            <a:ext cx="3932237" cy="834983"/>
          </a:xfrm>
        </p:spPr>
        <p:txBody>
          <a:bodyPr>
            <a:normAutofit/>
          </a:bodyPr>
          <a:lstStyle/>
          <a:p>
            <a:r>
              <a:rPr lang="en-US" sz="4400" b="1" u="sng"/>
              <a:t>गव्हर्नर-</a:t>
            </a:r>
          </a:p>
        </p:txBody>
      </p:sp>
      <p:sp>
        <p:nvSpPr>
          <p:cNvPr id="1048637" name="Content Placeholder 2"/>
          <p:cNvSpPr>
            <a:spLocks noGrp="1"/>
          </p:cNvSpPr>
          <p:nvPr>
            <p:ph idx="1"/>
          </p:nvPr>
        </p:nvSpPr>
        <p:spPr>
          <a:xfrm>
            <a:off x="6019800" y="992187"/>
            <a:ext cx="6172200" cy="4873625"/>
          </a:xfrm>
        </p:spPr>
        <p:txBody>
          <a:bodyPr>
            <a:normAutofit fontScale="81250" lnSpcReduction="10000"/>
          </a:bodyPr>
          <a:lstStyle/>
          <a:p>
            <a:pPr marL="0" indent="0">
              <a:buNone/>
            </a:pPr>
            <a:r>
              <a:rPr lang="en-GB"/>
              <a:t>भारतीय नोटा चलन म्हणून स्वीकारण्यास योग्य असल्याचे प्रमाण आणि सरकार तर्फे खात्री म्हणून रिझर्व बँकेचे सर्वोच्च अधिकारी गव्हर्नर नोटांवर एक वचननामा लिहितात आणि त्यावर आपली स्वाक्षरी करतात</a:t>
            </a:r>
            <a:r>
              <a:rPr lang="mr-IN"/>
              <a:t>.</a:t>
            </a:r>
          </a:p>
          <a:p>
            <a:pPr marL="0" indent="0">
              <a:buNone/>
            </a:pPr>
            <a:r>
              <a:rPr lang="en-GB"/>
              <a:t>सर </a:t>
            </a:r>
            <a:r>
              <a:rPr lang="mr-IN"/>
              <a:t>ओस्बोर्न</a:t>
            </a:r>
            <a:r>
              <a:rPr lang="en-GB"/>
              <a:t> स्मि</a:t>
            </a:r>
            <a:r>
              <a:rPr lang="mr-IN"/>
              <a:t>थ</a:t>
            </a:r>
            <a:r>
              <a:rPr lang="en-GB"/>
              <a:t> हे रिझर्वबँकेचे पहिले गव्हर्नर होते</a:t>
            </a:r>
            <a:r>
              <a:rPr lang="mr-IN"/>
              <a:t>. </a:t>
            </a:r>
            <a:r>
              <a:rPr lang="en-GB"/>
              <a:t>त्यांनी </a:t>
            </a:r>
            <a:r>
              <a:rPr lang="mr-IN"/>
              <a:t>1</a:t>
            </a:r>
            <a:r>
              <a:rPr lang="en-GB"/>
              <a:t> एप्रिल 1935 रोजीआपला कार्यभार स्वीकारला</a:t>
            </a:r>
            <a:r>
              <a:rPr lang="mr-IN"/>
              <a:t>.</a:t>
            </a:r>
            <a:r>
              <a:rPr lang="en-GB"/>
              <a:t> ते दिनांक 30 जून 1937 पर्यंत आपल्या पदावर होते आणि त्या काळातील एकाही नोटावर त्यांची स्वाक्षरी नाही</a:t>
            </a:r>
            <a:r>
              <a:rPr lang="mr-IN"/>
              <a:t>.</a:t>
            </a:r>
            <a:r>
              <a:rPr lang="en-GB"/>
              <a:t> सध्याचे गव्हर्नर शक्तीकांत दास हे आहेत</a:t>
            </a:r>
            <a:r>
              <a:rPr lang="mr-IN"/>
              <a:t>,</a:t>
            </a:r>
            <a:r>
              <a:rPr lang="en-GB"/>
              <a:t> त्यांनी नोव्हेंबर 2018 मध्ये कार्यभार सांभाळला</a:t>
            </a:r>
            <a:r>
              <a:rPr lang="mr-IN"/>
              <a:t>. </a:t>
            </a:r>
            <a:r>
              <a:rPr lang="en-GB"/>
              <a:t>शक्तीकांत दास हे आरबीआयचे 25 वे गव्हर्नर झाले</a:t>
            </a:r>
            <a:r>
              <a:rPr lang="mr-IN"/>
              <a:t> आहेत.</a:t>
            </a:r>
            <a:endParaRPr lang="en-US"/>
          </a:p>
        </p:txBody>
      </p:sp>
      <p:pic>
        <p:nvPicPr>
          <p:cNvPr id="2097157" name="Picture 6"/>
          <p:cNvPicPr>
            <a:picLocks noChangeAspect="1"/>
          </p:cNvPicPr>
          <p:nvPr/>
        </p:nvPicPr>
        <p:blipFill rotWithShape="1">
          <a:blip r:embed="rId2"/>
          <a:srcRect l="10059" t="5370" r="2777" b="14097"/>
          <a:stretch>
            <a:fillRect/>
          </a:stretch>
        </p:blipFill>
        <p:spPr>
          <a:xfrm>
            <a:off x="92776" y="1836965"/>
            <a:ext cx="5927024" cy="3713115"/>
          </a:xfrm>
          <a:prstGeom prst="rect">
            <a:avLst/>
          </a:prstGeom>
        </p:spPr>
      </p:pic>
      <p:sp>
        <p:nvSpPr>
          <p:cNvPr id="1048638" name="Text Placeholder 9"/>
          <p:cNvSpPr>
            <a:spLocks noGrp="1"/>
          </p:cNvSpPr>
          <p:nvPr>
            <p:ph type="body" sz="half" idx="2"/>
          </p:nvPr>
        </p:nvSpPr>
        <p:spPr>
          <a:xfrm>
            <a:off x="4847711" y="7442964"/>
            <a:ext cx="3932237" cy="3811588"/>
          </a:xfrm>
        </p:spPr>
        <p:txBody>
          <a:bodyPr/>
          <a:lstStyle/>
          <a:p>
            <a:endParaRPr lang="en-US"/>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ctrTitle"/>
          </p:nvPr>
        </p:nvSpPr>
        <p:spPr>
          <a:xfrm>
            <a:off x="1357003" y="406400"/>
            <a:ext cx="9144000" cy="2387600"/>
          </a:xfrm>
        </p:spPr>
        <p:txBody>
          <a:bodyPr>
            <a:normAutofit fontScale="90000"/>
          </a:bodyPr>
          <a:lstStyle/>
          <a:p>
            <a:r>
              <a:rPr lang="en-GB" b="1" u="sng"/>
              <a:t>भारतीय रिझर्व बँक</a:t>
            </a:r>
            <a:r>
              <a:rPr lang="mr-IN" u="sng"/>
              <a:t/>
            </a:r>
            <a:br>
              <a:rPr lang="mr-IN" u="sng"/>
            </a:br>
            <a:r>
              <a:rPr lang="mr-IN" u="sng"/>
              <a:t>(RBI)</a:t>
            </a:r>
            <a:br>
              <a:rPr lang="mr-IN" u="sng"/>
            </a:br>
            <a:endParaRPr lang="en-US" u="sng"/>
          </a:p>
        </p:txBody>
      </p:sp>
      <p:sp>
        <p:nvSpPr>
          <p:cNvPr id="1048597" name="Subtitle 4"/>
          <p:cNvSpPr>
            <a:spLocks noGrp="1"/>
          </p:cNvSpPr>
          <p:nvPr>
            <p:ph type="subTitle" idx="1"/>
          </p:nvPr>
        </p:nvSpPr>
        <p:spPr>
          <a:xfrm>
            <a:off x="259773" y="2107231"/>
            <a:ext cx="11448555" cy="1020763"/>
          </a:xfrm>
        </p:spPr>
        <p:txBody>
          <a:bodyPr>
            <a:noAutofit/>
          </a:bodyPr>
          <a:lstStyle/>
          <a:p>
            <a:r>
              <a:rPr lang="en-GB" sz="2800">
                <a:latin typeface="Abadi" panose="02000000000000000000" pitchFamily="2" charset="0"/>
                <a:ea typeface="Abadi" panose="02000000000000000000" pitchFamily="2" charset="0"/>
              </a:rPr>
              <a:t>भारतीय रिझर्व बँक ही भारत सरकारने स्थापन केलेली व चालवलेली मध्यवर्ती पतपेढी</a:t>
            </a:r>
            <a:r>
              <a:rPr lang="mr-IN" sz="2800">
                <a:latin typeface="Abadi" panose="02000000000000000000" pitchFamily="2" charset="0"/>
                <a:ea typeface="Abadi" panose="02000000000000000000" pitchFamily="2" charset="0"/>
              </a:rPr>
              <a:t>,</a:t>
            </a:r>
            <a:r>
              <a:rPr lang="en-GB" sz="2800">
                <a:latin typeface="Abadi" panose="02000000000000000000" pitchFamily="2" charset="0"/>
                <a:ea typeface="Abadi" panose="02000000000000000000" pitchFamily="2" charset="0"/>
              </a:rPr>
              <a:t> मध्यवर्ती बँक</a:t>
            </a:r>
            <a:r>
              <a:rPr lang="mr-IN" sz="2800">
                <a:latin typeface="Abadi" panose="02000000000000000000" pitchFamily="2" charset="0"/>
                <a:ea typeface="Abadi" panose="02000000000000000000" pitchFamily="2" charset="0"/>
              </a:rPr>
              <a:t>,</a:t>
            </a:r>
            <a:r>
              <a:rPr lang="en-GB" sz="2800">
                <a:latin typeface="Abadi" panose="02000000000000000000" pitchFamily="2" charset="0"/>
                <a:ea typeface="Abadi" panose="02000000000000000000" pitchFamily="2" charset="0"/>
              </a:rPr>
              <a:t> आणि नियामक संस्था आहे सर्वप्रथम</a:t>
            </a:r>
            <a:r>
              <a:rPr lang="en-US" sz="2800">
                <a:latin typeface="Abadi" panose="02000000000000000000" pitchFamily="2" charset="0"/>
                <a:ea typeface="Abadi" panose="02000000000000000000" pitchFamily="2" charset="0"/>
              </a:rPr>
              <a:t> </a:t>
            </a:r>
            <a:r>
              <a:rPr lang="en-GB" sz="2800">
                <a:latin typeface="Abadi" panose="02000000000000000000" pitchFamily="2" charset="0"/>
                <a:ea typeface="Abadi" panose="02000000000000000000" pitchFamily="2" charset="0"/>
              </a:rPr>
              <a:t>1771 मध्ये भारतासाठी मध्यवर्ती बँकेची संकल्पना वॉरन हेस्टिंग्जने मांडली होती</a:t>
            </a:r>
            <a:r>
              <a:rPr lang="mr-IN" sz="2800">
                <a:latin typeface="Abadi" panose="02000000000000000000" pitchFamily="2" charset="0"/>
                <a:ea typeface="Abadi" panose="02000000000000000000" pitchFamily="2" charset="0"/>
              </a:rPr>
              <a:t>.</a:t>
            </a:r>
            <a:r>
              <a:rPr lang="en-GB" sz="2800">
                <a:latin typeface="Abadi" panose="02000000000000000000" pitchFamily="2" charset="0"/>
                <a:ea typeface="Abadi" panose="02000000000000000000" pitchFamily="2" charset="0"/>
              </a:rPr>
              <a:t> 1926 च्या यंग हिल्टन आयोगाच्या शिफारशी वरून तसेच गोलमेज परिषदेच्या चर्चेअंती भारतासाठी एक मध्यवर्ती बँक स्थापन करण्याचा निर्णय घेण्यात आला</a:t>
            </a:r>
            <a:r>
              <a:rPr lang="en-US" sz="2800">
                <a:latin typeface="Abadi" panose="02000000000000000000" pitchFamily="2" charset="0"/>
                <a:ea typeface="Abadi" panose="02000000000000000000" pitchFamily="2" charset="0"/>
              </a:rPr>
              <a:t>.</a:t>
            </a:r>
            <a:r>
              <a:rPr lang="en-GB" sz="2800">
                <a:latin typeface="Abadi" panose="02000000000000000000" pitchFamily="2" charset="0"/>
                <a:ea typeface="Abadi" panose="02000000000000000000" pitchFamily="2" charset="0"/>
              </a:rPr>
              <a:t> रिझर्व बँक ऑफ इंडिया स्थापन करण्यासाठी 1 जानेवारी 1927 मध्ये सर्वप्रथम</a:t>
            </a:r>
            <a:r>
              <a:rPr lang="en-US" sz="2800">
                <a:latin typeface="Abadi" panose="02000000000000000000" pitchFamily="2" charset="0"/>
                <a:ea typeface="Abadi" panose="02000000000000000000" pitchFamily="2" charset="0"/>
              </a:rPr>
              <a:t> </a:t>
            </a:r>
            <a:r>
              <a:rPr lang="en-GB" sz="2800">
                <a:latin typeface="Abadi" panose="02000000000000000000" pitchFamily="2" charset="0"/>
                <a:ea typeface="Abadi" panose="02000000000000000000" pitchFamily="2" charset="0"/>
              </a:rPr>
              <a:t>सेंट्रल बँकिंगच्या उत्पत्तीची सुरुवात केली गेली परंतु ती केवळ सात वर्षानंतर मार्च 1934 मध्ये ही अधिनियमित करण्यात बनली</a:t>
            </a:r>
            <a:r>
              <a:rPr lang="en-US" sz="2800">
                <a:latin typeface="Abadi" panose="02000000000000000000" pitchFamily="2" charset="0"/>
                <a:ea typeface="Abadi" panose="02000000000000000000" pitchFamily="2" charset="0"/>
              </a:rPr>
              <a:t>,</a:t>
            </a:r>
            <a:r>
              <a:rPr lang="en-GB" sz="2800">
                <a:latin typeface="Abadi" panose="02000000000000000000" pitchFamily="2" charset="0"/>
                <a:ea typeface="Abadi" panose="02000000000000000000" pitchFamily="2" charset="0"/>
              </a:rPr>
              <a:t> तथापि मध्यवर्ती बँकेच्या काही घटकांसह भारतात एक बँकिंग स्थापन करण्याच्या प्रयत्नांचा 1773 सालापर्यंत चा एक मोठा इतिहास सापडला आहे हे नमूद करणे आवश्यक आहे की इतर अनेक देशांप्रमाणे चलन आणि विनिमय संबंधी बाबी जसे की आर्थिक मानक आणि विनिमय दराचा प्रश्नांवर बँकिंग विशेषतः केंद्रीय बँकिंग या विषयापेक्षा जास्त लक्ष दिले गेले</a:t>
            </a:r>
            <a:r>
              <a:rPr lang="en-US" sz="2800">
                <a:latin typeface="Abadi" panose="02000000000000000000" pitchFamily="2" charset="0"/>
                <a:ea typeface="Abadi" panose="02000000000000000000" pitchFamily="2" charset="0"/>
              </a:rPr>
              <a:t>.</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p:cNvPicPr>
            <a:picLocks noChangeAspect="1"/>
          </p:cNvPicPr>
          <p:nvPr/>
        </p:nvPicPr>
        <p:blipFill rotWithShape="1">
          <a:blip r:embed="rId2"/>
          <a:srcRect l="53909" t="2672" r="13597" b="68629"/>
          <a:stretch>
            <a:fillRect/>
          </a:stretch>
        </p:blipFill>
        <p:spPr>
          <a:xfrm>
            <a:off x="8766914" y="2904551"/>
            <a:ext cx="2356510" cy="2987387"/>
          </a:xfrm>
          <a:prstGeom prst="rect">
            <a:avLst/>
          </a:prstGeom>
        </p:spPr>
      </p:pic>
      <p:pic>
        <p:nvPicPr>
          <p:cNvPr id="2097153" name="Picture 2"/>
          <p:cNvPicPr>
            <a:picLocks noChangeAspect="1"/>
          </p:cNvPicPr>
          <p:nvPr/>
        </p:nvPicPr>
        <p:blipFill rotWithShape="1">
          <a:blip r:embed="rId2"/>
          <a:srcRect l="4787" t="5701" r="60928" b="72195"/>
          <a:stretch>
            <a:fillRect/>
          </a:stretch>
        </p:blipFill>
        <p:spPr>
          <a:xfrm>
            <a:off x="8655583" y="19910"/>
            <a:ext cx="2486396" cy="2300844"/>
          </a:xfrm>
          <a:prstGeom prst="rect">
            <a:avLst/>
          </a:prstGeom>
        </p:spPr>
      </p:pic>
      <p:sp>
        <p:nvSpPr>
          <p:cNvPr id="1048601" name="TextBox 7"/>
          <p:cNvSpPr txBox="1"/>
          <p:nvPr/>
        </p:nvSpPr>
        <p:spPr>
          <a:xfrm>
            <a:off x="3047691" y="3248045"/>
            <a:ext cx="6095380" cy="369332"/>
          </a:xfrm>
          <a:prstGeom prst="rect">
            <a:avLst/>
          </a:prstGeom>
          <a:noFill/>
        </p:spPr>
        <p:txBody>
          <a:bodyPr wrap="square">
            <a:spAutoFit/>
          </a:bodyPr>
          <a:lstStyle/>
          <a:p>
            <a:pPr marL="0" algn="l" rtl="0" eaLnBrk="1" fontAlgn="t" latinLnBrk="0" hangingPunct="1">
              <a:spcBef>
                <a:spcPts val="0"/>
              </a:spcBef>
              <a:spcAft>
                <a:spcPts val="0"/>
              </a:spcAft>
            </a:pPr>
            <a:endParaRPr lang="en-GB" sz="1800" b="0" i="0" u="none" strike="noStrike">
              <a:effectLst/>
              <a:latin typeface="Arial" panose="020B0604020202020204" pitchFamily="34" charset="0"/>
            </a:endParaRPr>
          </a:p>
        </p:txBody>
      </p:sp>
      <p:sp>
        <p:nvSpPr>
          <p:cNvPr id="1048602" name="TextBox 11"/>
          <p:cNvSpPr txBox="1"/>
          <p:nvPr/>
        </p:nvSpPr>
        <p:spPr>
          <a:xfrm>
            <a:off x="6512873" y="7758286"/>
            <a:ext cx="6095380" cy="369332"/>
          </a:xfrm>
          <a:prstGeom prst="rect">
            <a:avLst/>
          </a:prstGeom>
          <a:noFill/>
        </p:spPr>
        <p:txBody>
          <a:bodyPr wrap="square">
            <a:spAutoFit/>
          </a:bodyPr>
          <a:lstStyle/>
          <a:p>
            <a:pPr marL="0" algn="l" rtl="0" eaLnBrk="1" fontAlgn="t" latinLnBrk="0" hangingPunct="1">
              <a:spcBef>
                <a:spcPts val="0"/>
              </a:spcBef>
              <a:spcAft>
                <a:spcPts val="0"/>
              </a:spcAft>
            </a:pPr>
            <a:endParaRPr lang="en-GB" sz="1800" b="0" i="0" u="none" strike="noStrike">
              <a:effectLst/>
              <a:latin typeface="Arial" panose="020B0604020202020204" pitchFamily="34" charset="0"/>
            </a:endParaRPr>
          </a:p>
        </p:txBody>
      </p:sp>
      <p:sp>
        <p:nvSpPr>
          <p:cNvPr id="1048603" name="TextBox 13"/>
          <p:cNvSpPr txBox="1"/>
          <p:nvPr/>
        </p:nvSpPr>
        <p:spPr>
          <a:xfrm>
            <a:off x="3149744" y="3878921"/>
            <a:ext cx="6299488" cy="369332"/>
          </a:xfrm>
          <a:prstGeom prst="rect">
            <a:avLst/>
          </a:prstGeom>
          <a:noFill/>
        </p:spPr>
        <p:txBody>
          <a:bodyPr wrap="square">
            <a:spAutoFit/>
          </a:bodyPr>
          <a:lstStyle/>
          <a:p>
            <a:pPr marL="0" algn="l" rtl="0" eaLnBrk="1" fontAlgn="t" latinLnBrk="0" hangingPunct="1">
              <a:spcBef>
                <a:spcPts val="0"/>
              </a:spcBef>
              <a:spcAft>
                <a:spcPts val="0"/>
              </a:spcAft>
            </a:pPr>
            <a:endParaRPr lang="en-GB" sz="1800" b="0" i="0" u="none" strike="noStrike">
              <a:effectLst/>
              <a:latin typeface="Arial" panose="020B0604020202020204" pitchFamily="34" charset="0"/>
            </a:endParaRPr>
          </a:p>
        </p:txBody>
      </p:sp>
      <p:sp>
        <p:nvSpPr>
          <p:cNvPr id="1048604" name="TextBox 15"/>
          <p:cNvSpPr txBox="1"/>
          <p:nvPr/>
        </p:nvSpPr>
        <p:spPr>
          <a:xfrm>
            <a:off x="3149744" y="3878921"/>
            <a:ext cx="6299488" cy="369332"/>
          </a:xfrm>
          <a:prstGeom prst="rect">
            <a:avLst/>
          </a:prstGeom>
          <a:noFill/>
        </p:spPr>
        <p:txBody>
          <a:bodyPr wrap="square">
            <a:spAutoFit/>
          </a:bodyPr>
          <a:lstStyle/>
          <a:p>
            <a:pPr marL="0" algn="l" rtl="0" eaLnBrk="1" fontAlgn="t" latinLnBrk="0" hangingPunct="1">
              <a:spcBef>
                <a:spcPts val="0"/>
              </a:spcBef>
              <a:spcAft>
                <a:spcPts val="0"/>
              </a:spcAft>
            </a:pPr>
            <a:endParaRPr lang="en-GB" sz="1800" b="0" i="0" u="none" strike="noStrike">
              <a:effectLst/>
              <a:latin typeface="Arial" panose="020B0604020202020204" pitchFamily="34" charset="0"/>
            </a:endParaRPr>
          </a:p>
        </p:txBody>
      </p:sp>
      <p:sp>
        <p:nvSpPr>
          <p:cNvPr id="1048605" name="TextBox 17"/>
          <p:cNvSpPr txBox="1"/>
          <p:nvPr/>
        </p:nvSpPr>
        <p:spPr>
          <a:xfrm>
            <a:off x="8475084" y="5778311"/>
            <a:ext cx="3187515" cy="954107"/>
          </a:xfrm>
          <a:prstGeom prst="rect">
            <a:avLst/>
          </a:prstGeom>
          <a:noFill/>
        </p:spPr>
        <p:txBody>
          <a:bodyPr wrap="square">
            <a:spAutoFit/>
          </a:bodyPr>
          <a:lstStyle/>
          <a:p>
            <a:pPr marL="0" algn="l" rtl="0" eaLnBrk="1" fontAlgn="t" latinLnBrk="0" hangingPunct="1">
              <a:spcBef>
                <a:spcPts val="0"/>
              </a:spcBef>
              <a:spcAft>
                <a:spcPts val="0"/>
              </a:spcAft>
            </a:pPr>
            <a:r>
              <a:rPr lang="en-GB" sz="2800" b="1" i="0" u="none" strike="noStrike">
                <a:effectLst/>
                <a:latin typeface="Arial" panose="020B0604020202020204" pitchFamily="34" charset="0"/>
              </a:rPr>
              <a:t>भारतीय रिझर्व बँकेचे मुंबईतील मुख्यालय</a:t>
            </a:r>
          </a:p>
        </p:txBody>
      </p:sp>
      <p:sp>
        <p:nvSpPr>
          <p:cNvPr id="1048606" name="TextBox 19"/>
          <p:cNvSpPr txBox="1"/>
          <p:nvPr/>
        </p:nvSpPr>
        <p:spPr>
          <a:xfrm>
            <a:off x="8464399" y="2282378"/>
            <a:ext cx="2946256" cy="523220"/>
          </a:xfrm>
          <a:prstGeom prst="rect">
            <a:avLst/>
          </a:prstGeom>
          <a:noFill/>
        </p:spPr>
        <p:txBody>
          <a:bodyPr wrap="square">
            <a:spAutoFit/>
          </a:bodyPr>
          <a:lstStyle/>
          <a:p>
            <a:pPr marL="0" algn="l" rtl="0" eaLnBrk="1" fontAlgn="t" latinLnBrk="0" hangingPunct="1">
              <a:spcBef>
                <a:spcPts val="0"/>
              </a:spcBef>
              <a:spcAft>
                <a:spcPts val="0"/>
              </a:spcAft>
            </a:pPr>
            <a:r>
              <a:rPr lang="en-GB" sz="2800" b="1" i="0" u="none" strike="noStrike">
                <a:effectLst/>
                <a:latin typeface="Arial" panose="020B0604020202020204" pitchFamily="34" charset="0"/>
              </a:rPr>
              <a:t>रिझर्व बँकेचा लोगो</a:t>
            </a:r>
          </a:p>
        </p:txBody>
      </p:sp>
      <p:pic>
        <p:nvPicPr>
          <p:cNvPr id="2097154" name="Picture 21"/>
          <p:cNvPicPr>
            <a:picLocks noChangeAspect="1"/>
          </p:cNvPicPr>
          <p:nvPr/>
        </p:nvPicPr>
        <p:blipFill>
          <a:blip r:embed="rId3"/>
          <a:stretch>
            <a:fillRect/>
          </a:stretch>
        </p:blipFill>
        <p:spPr>
          <a:xfrm>
            <a:off x="182152" y="105364"/>
            <a:ext cx="7601752" cy="6627168"/>
          </a:xfrm>
          <a:prstGeom prst="rect">
            <a:avLst/>
          </a:prstGeom>
        </p:spPr>
      </p:pic>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title"/>
          </p:nvPr>
        </p:nvSpPr>
        <p:spPr>
          <a:xfrm>
            <a:off x="838200" y="166069"/>
            <a:ext cx="10515600" cy="1325563"/>
          </a:xfrm>
        </p:spPr>
        <p:txBody>
          <a:bodyPr/>
          <a:lstStyle/>
          <a:p>
            <a:r>
              <a:rPr lang="en-GB" b="1" u="sng">
                <a:latin typeface="+mn-lt"/>
              </a:rPr>
              <a:t>रिझर्व बँकेचा </a:t>
            </a:r>
            <a:r>
              <a:rPr lang="en-US" b="1" u="sng">
                <a:latin typeface="+mn-lt"/>
              </a:rPr>
              <a:t>इतिहास-</a:t>
            </a:r>
          </a:p>
        </p:txBody>
      </p:sp>
      <p:sp>
        <p:nvSpPr>
          <p:cNvPr id="1048613" name="Content Placeholder 2"/>
          <p:cNvSpPr>
            <a:spLocks noGrp="1"/>
          </p:cNvSpPr>
          <p:nvPr>
            <p:ph idx="1"/>
          </p:nvPr>
        </p:nvSpPr>
        <p:spPr>
          <a:xfrm>
            <a:off x="838200" y="1253331"/>
            <a:ext cx="10515600" cy="4351338"/>
          </a:xfrm>
        </p:spPr>
        <p:txBody>
          <a:bodyPr anchor="t">
            <a:noAutofit/>
          </a:bodyPr>
          <a:lstStyle/>
          <a:p>
            <a:pPr marL="0" indent="0">
              <a:buNone/>
            </a:pPr>
            <a:r>
              <a:rPr lang="en-GB"/>
              <a:t>1एप्रिल इ</a:t>
            </a:r>
            <a:r>
              <a:rPr lang="en-US"/>
              <a:t>.</a:t>
            </a:r>
            <a:r>
              <a:rPr lang="en-GB"/>
              <a:t>स 1935 रोजी भारतीय रिझर्व बँकेची स्थापना भारतीय रिझर्व बँक कायदा 1934 नुसार झाली</a:t>
            </a:r>
            <a:r>
              <a:rPr lang="en-US"/>
              <a:t>.</a:t>
            </a:r>
            <a:r>
              <a:rPr lang="en-GB"/>
              <a:t> भारतीय रिझर्व बँकेच्या स्थापनेत डॉ</a:t>
            </a:r>
            <a:r>
              <a:rPr lang="en-US"/>
              <a:t>. </a:t>
            </a:r>
            <a:r>
              <a:rPr lang="en-GB"/>
              <a:t>बाबासाहेब आंबेडकर यांचे महत्त्वाचे योगदान आहे</a:t>
            </a:r>
            <a:r>
              <a:rPr lang="en-US"/>
              <a:t>,</a:t>
            </a:r>
            <a:r>
              <a:rPr lang="en-GB"/>
              <a:t> भारतीय रिझर्व बँकेने रचना आणि दृष्टिकोण डॉ</a:t>
            </a:r>
            <a:r>
              <a:rPr lang="en-US"/>
              <a:t>.</a:t>
            </a:r>
            <a:r>
              <a:rPr lang="en-GB"/>
              <a:t> बाबासाहेब आंबेडकर यांच्यादि प्रॉब्लेम ऑफ रुपी इट्स ओरिजिन ओर इट्स सोलुशन या पुस्तकातून घेतले आणि विल्टन यंग आयोगाकडे सादर केले या बँकेची स्थापना 1926 चा रॉयल संस्थेच्या शिफारशीच्या आधारे झाली या बँकेचा मुळशी का म्हणून ईस्ट इंडिया कंपनीचे चिन्ह म्हणजेच नारळाचे झाड आणि सिंह असे होत पण त्या चिन्हात बदल करण्यात आले आणि सिंह ऐवजी भारताचा राष्ट्रीय प्राणी वाघ याचा चिन्हात समावेश झाला प्रधान कार्यालय सर्वोत्तम बाबी चलन आणि क्रेडिट प्रणाली ऑपरेट चलन जारी नियमन भारतातील आर्थिक चलनाची स्थिरता सुरक्षित साठा ठेवणे आणि सामान्यतः असे त्यांच्या कामे वर्णन होते</a:t>
            </a:r>
            <a:r>
              <a:rPr lang="en-US"/>
              <a:t> </a:t>
            </a:r>
            <a:r>
              <a:rPr lang="en-GB"/>
              <a:t>कोलकत्ता मध्ये पण 1937 मध्ये मुंबई येथे करण्यात आलेले आहे</a:t>
            </a:r>
            <a:r>
              <a:rPr lang="en-US"/>
              <a:t>. </a:t>
            </a:r>
            <a:r>
              <a:rPr lang="en-GB"/>
              <a:t> ब्रह्मदेश मध्यवर्ती बँकेच्या नात्याने ब्रह्म देशाची मध्यवर्ती बँक म्हणून 194</a:t>
            </a:r>
            <a:r>
              <a:rPr lang="en-US"/>
              <a:t>2 - </a:t>
            </a:r>
            <a:r>
              <a:rPr lang="en-GB"/>
              <a:t>45 काम करत होती</a:t>
            </a:r>
            <a:r>
              <a:rPr lang="en-US"/>
              <a:t>.</a:t>
            </a: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title"/>
          </p:nvPr>
        </p:nvSpPr>
        <p:spPr>
          <a:xfrm>
            <a:off x="838200" y="0"/>
            <a:ext cx="10515600" cy="1325563"/>
          </a:xfrm>
        </p:spPr>
        <p:txBody>
          <a:bodyPr/>
          <a:lstStyle/>
          <a:p>
            <a:r>
              <a:rPr lang="en-GB" b="1" u="sng">
                <a:latin typeface="+mn-lt"/>
              </a:rPr>
              <a:t>मुख्य </a:t>
            </a:r>
            <a:r>
              <a:rPr lang="en-US" b="1" u="sng">
                <a:latin typeface="+mn-lt"/>
              </a:rPr>
              <a:t>कार्य-</a:t>
            </a:r>
          </a:p>
        </p:txBody>
      </p:sp>
      <p:sp>
        <p:nvSpPr>
          <p:cNvPr id="1048615" name="Subtitle 4"/>
          <p:cNvSpPr>
            <a:spLocks noGrp="1"/>
          </p:cNvSpPr>
          <p:nvPr>
            <p:ph idx="1"/>
          </p:nvPr>
        </p:nvSpPr>
        <p:spPr>
          <a:xfrm>
            <a:off x="294470" y="1251342"/>
            <a:ext cx="11491727" cy="5026293"/>
          </a:xfrm>
        </p:spPr>
        <p:txBody>
          <a:bodyPr>
            <a:noAutofit/>
          </a:bodyPr>
          <a:lstStyle/>
          <a:p>
            <a:r>
              <a:rPr lang="en-GB" sz="2400" b="1"/>
              <a:t>चल</a:t>
            </a:r>
            <a:r>
              <a:rPr lang="en-US" sz="2400" b="1"/>
              <a:t>न</a:t>
            </a:r>
            <a:r>
              <a:rPr lang="en-GB" sz="2400" b="1"/>
              <a:t>विषयक धोरण अंमलबजावणी</a:t>
            </a:r>
            <a:r>
              <a:rPr lang="en-US" sz="2400" b="1"/>
              <a:t> –</a:t>
            </a:r>
            <a:r>
              <a:rPr lang="en-US" sz="2400"/>
              <a:t> </a:t>
            </a:r>
            <a:r>
              <a:rPr lang="en-GB" sz="2400"/>
              <a:t>चलन विषयक धोरणाच्या अंमलबजावणीची जबाबदारी रिझर्व्ह बँकेवर टाकण्यात आली आहे रिझर्व बँक दर सहा महिन्यांनी चलनविषयक धोरण अहवाल प्रकाशित करते या अहवालात चलनवाढीचे स्त्रोत पुढील सहा महिने ते 18 महिन्यातील चलनवाढीच्या शक्‍यता या बाबी स्पष्ट केलेल्या असतात</a:t>
            </a:r>
            <a:r>
              <a:rPr lang="mr-IN" sz="2400"/>
              <a:t>.</a:t>
            </a:r>
          </a:p>
          <a:p>
            <a:r>
              <a:rPr lang="en-GB" sz="2400" b="1"/>
              <a:t>चलन प्रचालन</a:t>
            </a:r>
            <a:r>
              <a:rPr lang="mr-IN" sz="2400" b="1"/>
              <a:t> –</a:t>
            </a:r>
            <a:r>
              <a:rPr lang="en-GB" sz="2400"/>
              <a:t>एक रुपयाची नोट सोडून इतर सर्व नोटा छापण्याचे काम रिझर्व बॅंक करते सर्व नाणी व सर्व नोटांचे प्रकरणाचे </a:t>
            </a:r>
            <a:r>
              <a:rPr lang="mr-IN" sz="2400"/>
              <a:t>(</a:t>
            </a:r>
            <a:r>
              <a:rPr lang="en-GB" sz="2400"/>
              <a:t>म्हणजे व्यवहारात आणण्याचे</a:t>
            </a:r>
            <a:r>
              <a:rPr lang="mr-IN" sz="2400"/>
              <a:t>) </a:t>
            </a:r>
            <a:r>
              <a:rPr lang="en-GB" sz="2400"/>
              <a:t>काम रिझर्व बँक करते</a:t>
            </a:r>
            <a:r>
              <a:rPr lang="mr-IN" sz="2400"/>
              <a:t>.</a:t>
            </a:r>
          </a:p>
          <a:p>
            <a:r>
              <a:rPr lang="en-GB" sz="2400" b="1"/>
              <a:t>सरकारची बँक</a:t>
            </a:r>
            <a:r>
              <a:rPr lang="mr-IN" sz="2400" b="1"/>
              <a:t> –</a:t>
            </a:r>
            <a:r>
              <a:rPr lang="mr-IN" sz="2400"/>
              <a:t> </a:t>
            </a:r>
            <a:r>
              <a:rPr lang="en-GB" sz="2400"/>
              <a:t>सरकारच्या आर्थिक व्यवहाराची जबाबदारी रिझर्व बँके वरती असते रिझर्व बँक कायदा 1934 नुसार केंद्र सरकारचे पैसे देणे विनिमय बँकिंग व्यवहार आणि कर्ज याबाबत विश्वसनीय म्हणून रिझर्व्ह बँक काम पाहते करार केल्यास राज्य सरकार यांसाठी बंकर आणि कर्जाची व्यवस्थापक म्हणून रिझर्व्ह बँक काम पाहू शकते</a:t>
            </a:r>
            <a:r>
              <a:rPr lang="mr-IN" sz="2400"/>
              <a:t>.</a:t>
            </a:r>
          </a:p>
          <a:p>
            <a:r>
              <a:rPr lang="en-GB" sz="2400" b="1"/>
              <a:t>बँकांची बँक</a:t>
            </a:r>
            <a:r>
              <a:rPr lang="mr-IN" sz="2400" b="1"/>
              <a:t> – </a:t>
            </a:r>
            <a:r>
              <a:rPr lang="en-GB" sz="2400"/>
              <a:t>देशातील सर्व बँकांचे खाते रिझर्व बँकेत असते या खात्यांमार्फत रिझर्व बँक बँकांना बँकिंग सुविधा पुरवते रिझर्व बँक इतर बँकांना कर्ज पुरवते बँकांसाठी अंतिम त्राता म्हणून उभी राहते बँकांना धोरणात्मक सल्ला व मार्गदर्शन रिझर्व बॅंक देत असते</a:t>
            </a:r>
            <a:endParaRPr lang="en-US" sz="2400"/>
          </a:p>
          <a:p>
            <a:r>
              <a:rPr lang="en-GB" sz="2400" b="1"/>
              <a:t>पतनियंत्रण</a:t>
            </a:r>
            <a:r>
              <a:rPr lang="mr-IN" sz="2400" b="1"/>
              <a:t> – </a:t>
            </a:r>
            <a:r>
              <a:rPr lang="en-GB" sz="2400"/>
              <a:t>व्यापारी बँका ठेवी स्वीकारुन कर्ज देत असतात या प्रक्रियेत बँक पतनिर्मिती करीत असतात व्यापारी बँकेच्या पतन निर्मितीच्या प्रक्रियेवर नियंत्रण ठेवण्याचे कार्य आरबीआय करते</a:t>
            </a:r>
            <a:r>
              <a:rPr lang="mr-IN" sz="2400"/>
              <a:t>.</a:t>
            </a:r>
            <a:endParaRPr lang="en-US" sz="2400"/>
          </a:p>
          <a:p>
            <a:endParaRPr lang="en-US" sz="2400"/>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GB" b="1" u="sng">
                <a:latin typeface="+mn-lt"/>
              </a:rPr>
              <a:t>प्रमुख </a:t>
            </a:r>
            <a:r>
              <a:rPr lang="en-US" b="1" u="sng">
                <a:latin typeface="+mn-lt"/>
              </a:rPr>
              <a:t>उद्देश-</a:t>
            </a:r>
          </a:p>
        </p:txBody>
      </p:sp>
      <p:sp>
        <p:nvSpPr>
          <p:cNvPr id="1048617" name="Content Placeholder 2"/>
          <p:cNvSpPr>
            <a:spLocks noGrp="1"/>
          </p:cNvSpPr>
          <p:nvPr>
            <p:ph idx="1"/>
          </p:nvPr>
        </p:nvSpPr>
        <p:spPr/>
        <p:txBody>
          <a:bodyPr/>
          <a:lstStyle/>
          <a:p>
            <a:pPr marL="0" indent="0">
              <a:buNone/>
            </a:pPr>
            <a:r>
              <a:rPr lang="en-GB"/>
              <a:t>भारतीय रिझर्व बॅंकेचे प्रमुख उद्देश खालीलप्रमाणे आहेत</a:t>
            </a:r>
            <a:r>
              <a:rPr lang="en-US"/>
              <a:t>.</a:t>
            </a:r>
          </a:p>
          <a:p>
            <a:pPr marL="0" indent="0">
              <a:buNone/>
            </a:pPr>
            <a:endParaRPr lang="en-US"/>
          </a:p>
          <a:p>
            <a:r>
              <a:rPr lang="en-GB"/>
              <a:t>भारतीय चलनी नोटांची छपाई गरजेनुसार करणे</a:t>
            </a:r>
            <a:r>
              <a:rPr lang="en-US"/>
              <a:t>.</a:t>
            </a:r>
          </a:p>
          <a:p>
            <a:r>
              <a:rPr lang="en-GB"/>
              <a:t>भारताची गंगाजळी राखणे</a:t>
            </a:r>
            <a:r>
              <a:rPr lang="en-US"/>
              <a:t>.</a:t>
            </a:r>
          </a:p>
          <a:p>
            <a:r>
              <a:rPr lang="en-GB"/>
              <a:t>भारताची आर्थिक स्थिती राखणे</a:t>
            </a:r>
            <a:r>
              <a:rPr lang="en-US"/>
              <a:t>.</a:t>
            </a:r>
          </a:p>
          <a:p>
            <a:r>
              <a:rPr lang="en-GB"/>
              <a:t>भारतीय चलन आणि पत यांचे रक्षण करणे</a:t>
            </a:r>
            <a:r>
              <a:rPr lang="en-US"/>
              <a:t>.</a:t>
            </a:r>
          </a:p>
          <a:p>
            <a:r>
              <a:rPr lang="en-GB"/>
              <a:t>पतनिर्मिती करणे</a:t>
            </a:r>
            <a:r>
              <a:rPr lang="en-US"/>
              <a:t>.</a:t>
            </a:r>
          </a:p>
          <a:p>
            <a:r>
              <a:rPr lang="en-GB"/>
              <a:t>बँकांवर नियंत्रण ठेवणे</a:t>
            </a:r>
            <a:r>
              <a:rPr lang="en-US"/>
              <a:t>.</a:t>
            </a:r>
          </a:p>
        </p:txBody>
      </p:sp>
      <p:pic>
        <p:nvPicPr>
          <p:cNvPr id="2097155" name="Picture 4"/>
          <p:cNvPicPr>
            <a:picLocks noChangeAspect="1"/>
          </p:cNvPicPr>
          <p:nvPr/>
        </p:nvPicPr>
        <p:blipFill>
          <a:blip r:embed="rId2"/>
          <a:stretch>
            <a:fillRect/>
          </a:stretch>
        </p:blipFill>
        <p:spPr>
          <a:xfrm>
            <a:off x="8485994" y="1121332"/>
            <a:ext cx="3477308" cy="4615336"/>
          </a:xfrm>
          <a:prstGeom prst="rect">
            <a:avLst/>
          </a:prstGeom>
        </p:spPr>
      </p:pic>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GB" b="1" u="sng"/>
              <a:t>चलन विषयक धोरण</a:t>
            </a:r>
            <a:r>
              <a:rPr lang="mr-IN" b="1" u="sng"/>
              <a:t> -</a:t>
            </a:r>
            <a:endParaRPr lang="en-US" b="1" u="sng"/>
          </a:p>
        </p:txBody>
      </p:sp>
      <p:sp>
        <p:nvSpPr>
          <p:cNvPr id="1048619" name="Content Placeholder 2"/>
          <p:cNvSpPr>
            <a:spLocks noGrp="1"/>
          </p:cNvSpPr>
          <p:nvPr>
            <p:ph idx="1"/>
          </p:nvPr>
        </p:nvSpPr>
        <p:spPr>
          <a:xfrm>
            <a:off x="838200" y="1955512"/>
            <a:ext cx="10515600" cy="4351338"/>
          </a:xfrm>
        </p:spPr>
        <p:txBody>
          <a:bodyPr/>
          <a:lstStyle/>
          <a:p>
            <a:pPr marL="0" indent="0">
              <a:buNone/>
            </a:pPr>
            <a:r>
              <a:rPr lang="en-GB"/>
              <a:t>चलन विषयक धोरणाला द्रव्य नीती मौद्रिक नेते किंवा पैशाचे धोरण असे म्हटले जाते</a:t>
            </a:r>
            <a:r>
              <a:rPr lang="mr-IN"/>
              <a:t>.</a:t>
            </a:r>
            <a:r>
              <a:rPr lang="en-GB"/>
              <a:t> बाजारातील पैसा पतनिर्मिती ची उपलब्धता मूल्य आणि उपयोगितेचे नियंत्रण करून बाजारातील पैसा योग्य दिशेने वळणे आणि त्यासाठी व्याजदराचे नियमन करणे म्हणजे चलन विषयक धोरण किंवा मौद्रिक धोरण असे म्हणता येते</a:t>
            </a:r>
            <a:r>
              <a:rPr lang="mr-IN"/>
              <a:t>. </a:t>
            </a:r>
            <a:r>
              <a:rPr lang="en-GB"/>
              <a:t>चलनविषयक धोरण राबवण्यासाठी रिझर्व बँकेकडे अनेक साधने आहेत या साधनांचे वर्गीकरण संख्यात्मक साधने व गुणात्मक साधने असे करता येते</a:t>
            </a:r>
            <a:r>
              <a:rPr lang="mr-IN"/>
              <a:t>.</a:t>
            </a:r>
            <a:endParaRPr lang="en-US"/>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GB" b="1" u="sng"/>
              <a:t>चलन विषयक धोरण राबवण्यासाठी ची </a:t>
            </a:r>
            <a:r>
              <a:rPr lang="en-US" b="1" u="sng"/>
              <a:t>साधने-</a:t>
            </a:r>
          </a:p>
        </p:txBody>
      </p:sp>
      <p:sp>
        <p:nvSpPr>
          <p:cNvPr id="1048621" name="Content Placeholder 2"/>
          <p:cNvSpPr>
            <a:spLocks noGrp="1"/>
          </p:cNvSpPr>
          <p:nvPr>
            <p:ph idx="1"/>
          </p:nvPr>
        </p:nvSpPr>
        <p:spPr>
          <a:xfrm>
            <a:off x="958809" y="1931905"/>
            <a:ext cx="10515600" cy="4351338"/>
          </a:xfrm>
        </p:spPr>
        <p:txBody>
          <a:bodyPr>
            <a:normAutofit/>
          </a:bodyPr>
          <a:lstStyle/>
          <a:p>
            <a:pPr marL="514350" indent="-514350">
              <a:buFont typeface="+mj-lt"/>
              <a:buAutoNum type="arabicPeriod"/>
            </a:pPr>
            <a:r>
              <a:rPr lang="en-GB" b="1"/>
              <a:t>संख्यात्मक साधने</a:t>
            </a:r>
            <a:endParaRPr lang="mr-IN" b="1"/>
          </a:p>
          <a:p>
            <a:r>
              <a:rPr lang="en-GB"/>
              <a:t>प्रत्यक्ष साधने </a:t>
            </a:r>
            <a:r>
              <a:rPr lang="mr-IN"/>
              <a:t>- </a:t>
            </a:r>
            <a:r>
              <a:rPr lang="en-GB"/>
              <a:t>रोख राखीव प्रमाण</a:t>
            </a:r>
            <a:r>
              <a:rPr lang="mr-IN"/>
              <a:t>,</a:t>
            </a:r>
            <a:r>
              <a:rPr lang="en-GB"/>
              <a:t> वैधानिक तरलता प्रमाण</a:t>
            </a:r>
            <a:r>
              <a:rPr lang="mr-IN"/>
              <a:t>,</a:t>
            </a:r>
            <a:r>
              <a:rPr lang="en-GB"/>
              <a:t> पुनर्वित्त सुविधा</a:t>
            </a:r>
            <a:r>
              <a:rPr lang="mr-IN"/>
              <a:t>.</a:t>
            </a:r>
          </a:p>
          <a:p>
            <a:r>
              <a:rPr lang="en-GB"/>
              <a:t>अप्रत्यक्ष साधने </a:t>
            </a:r>
            <a:r>
              <a:rPr lang="mr-IN"/>
              <a:t>- </a:t>
            </a:r>
            <a:r>
              <a:rPr lang="en-GB"/>
              <a:t>बँक दर</a:t>
            </a:r>
            <a:r>
              <a:rPr lang="mr-IN"/>
              <a:t>, </a:t>
            </a:r>
            <a:r>
              <a:rPr lang="en-GB"/>
              <a:t>तरलता समायोजन सुविधा</a:t>
            </a:r>
            <a:r>
              <a:rPr lang="mr-IN"/>
              <a:t>,</a:t>
            </a:r>
            <a:r>
              <a:rPr lang="en-GB"/>
              <a:t> रेपो दर</a:t>
            </a:r>
            <a:r>
              <a:rPr lang="mr-IN"/>
              <a:t>, </a:t>
            </a:r>
            <a:r>
              <a:rPr lang="en-GB"/>
              <a:t>रिझर्व रेपो दर</a:t>
            </a:r>
            <a:r>
              <a:rPr lang="mr-IN"/>
              <a:t>,</a:t>
            </a:r>
            <a:r>
              <a:rPr lang="en-GB"/>
              <a:t> सिमांतिक राखीव सुविधा</a:t>
            </a:r>
            <a:r>
              <a:rPr lang="mr-IN"/>
              <a:t>, </a:t>
            </a:r>
            <a:r>
              <a:rPr lang="en-GB"/>
              <a:t>खुल्या बाजारातील व्यवहार</a:t>
            </a:r>
            <a:r>
              <a:rPr lang="mr-IN"/>
              <a:t>,</a:t>
            </a:r>
            <a:r>
              <a:rPr lang="en-GB"/>
              <a:t> शासकीय प्रतिकृतींची विक्री</a:t>
            </a:r>
            <a:r>
              <a:rPr lang="mr-IN"/>
              <a:t>,</a:t>
            </a:r>
            <a:r>
              <a:rPr lang="en-GB"/>
              <a:t> शासकीय प्रतिकृतींची खरेदी</a:t>
            </a:r>
            <a:r>
              <a:rPr lang="mr-IN"/>
              <a:t>,</a:t>
            </a:r>
            <a:r>
              <a:rPr lang="en-GB"/>
              <a:t> बाजार स्थिरीकरण योजना</a:t>
            </a:r>
            <a:r>
              <a:rPr lang="mr-IN"/>
              <a:t>,</a:t>
            </a:r>
            <a:r>
              <a:rPr lang="en-GB"/>
              <a:t> बेस </a:t>
            </a:r>
            <a:r>
              <a:rPr lang="mr-IN"/>
              <a:t>दर.</a:t>
            </a:r>
          </a:p>
          <a:p>
            <a:pPr marL="0" indent="0">
              <a:buNone/>
            </a:pPr>
            <a:r>
              <a:rPr lang="en-GB"/>
              <a:t>2</a:t>
            </a:r>
            <a:r>
              <a:rPr lang="mr-IN"/>
              <a:t>. </a:t>
            </a:r>
            <a:r>
              <a:rPr lang="en-GB" b="1"/>
              <a:t>गुणात्मकसाधने</a:t>
            </a:r>
            <a:r>
              <a:rPr lang="mr-IN"/>
              <a:t> – </a:t>
            </a:r>
            <a:r>
              <a:rPr lang="en-GB"/>
              <a:t>सीमांत आवश्यकता</a:t>
            </a:r>
            <a:r>
              <a:rPr lang="mr-IN"/>
              <a:t>,</a:t>
            </a:r>
            <a:r>
              <a:rPr lang="en-GB"/>
              <a:t> वेचक पतनियंत्रण मार्गदर्शक </a:t>
            </a:r>
            <a:r>
              <a:rPr lang="mr-IN"/>
              <a:t>       .  सु</a:t>
            </a:r>
            <a:r>
              <a:rPr lang="en-GB"/>
              <a:t>चना</a:t>
            </a:r>
            <a:r>
              <a:rPr lang="mr-IN"/>
              <a:t>,</a:t>
            </a:r>
            <a:r>
              <a:rPr lang="en-GB"/>
              <a:t> नैतिक समजावणी</a:t>
            </a:r>
            <a:r>
              <a:rPr lang="mr-IN"/>
              <a:t>,</a:t>
            </a:r>
            <a:r>
              <a:rPr lang="en-GB"/>
              <a:t>थेट कारवाई</a:t>
            </a:r>
            <a:r>
              <a:rPr lang="mr-IN"/>
              <a:t>.</a:t>
            </a:r>
            <a:endParaRPr lang="en-US"/>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a:xfrm>
            <a:off x="283132" y="-258000"/>
            <a:ext cx="5654530" cy="1723859"/>
          </a:xfrm>
        </p:spPr>
        <p:txBody>
          <a:bodyPr>
            <a:normAutofit/>
          </a:bodyPr>
          <a:lstStyle/>
          <a:p>
            <a:r>
              <a:rPr lang="en-GB" sz="4400" b="1" u="sng">
                <a:latin typeface="+mn-lt"/>
              </a:rPr>
              <a:t>रिझर्व बँकेची </a:t>
            </a:r>
            <a:r>
              <a:rPr lang="en-US" sz="4400" b="1" u="sng">
                <a:latin typeface="+mn-lt"/>
              </a:rPr>
              <a:t>रचना-</a:t>
            </a:r>
          </a:p>
        </p:txBody>
      </p:sp>
      <p:sp>
        <p:nvSpPr>
          <p:cNvPr id="1048629" name="Content Placeholder 2"/>
          <p:cNvSpPr>
            <a:spLocks noGrp="1"/>
          </p:cNvSpPr>
          <p:nvPr>
            <p:ph type="body" sz="half" idx="2"/>
          </p:nvPr>
        </p:nvSpPr>
        <p:spPr>
          <a:xfrm>
            <a:off x="338797" y="1564862"/>
            <a:ext cx="6285408" cy="3811588"/>
          </a:xfrm>
        </p:spPr>
        <p:txBody>
          <a:bodyPr>
            <a:noAutofit/>
          </a:bodyPr>
          <a:lstStyle/>
          <a:p>
            <a:pPr marL="0" indent="0">
              <a:buNone/>
            </a:pPr>
            <a:r>
              <a:rPr lang="en-GB" sz="2800">
                <a:latin typeface="Abadi" panose="020B0604020104020204" pitchFamily="34" charset="0"/>
              </a:rPr>
              <a:t>बँकेचे संचालन करणारे मध्यवर्ती संचालक मंडळ</a:t>
            </a:r>
            <a:r>
              <a:rPr lang="en-US" sz="2800">
                <a:latin typeface="Abadi" panose="020B0604020104020204" pitchFamily="34" charset="0"/>
              </a:rPr>
              <a:t> </a:t>
            </a:r>
            <a:r>
              <a:rPr lang="en-GB" sz="2800">
                <a:latin typeface="Abadi" panose="020B0604020104020204" pitchFamily="34" charset="0"/>
              </a:rPr>
              <a:t>असते यामध्ये एक गव्हर्न</a:t>
            </a:r>
            <a:r>
              <a:rPr lang="en-US" sz="2800">
                <a:latin typeface="Abadi" panose="020B0604020104020204" pitchFamily="34" charset="0"/>
              </a:rPr>
              <a:t> </a:t>
            </a:r>
            <a:r>
              <a:rPr lang="en-GB" sz="2800">
                <a:latin typeface="Abadi" panose="020B0604020104020204" pitchFamily="34" charset="0"/>
              </a:rPr>
              <a:t>चार </a:t>
            </a:r>
            <a:r>
              <a:rPr lang="en-US" sz="2800">
                <a:latin typeface="Abadi" panose="020B0604020104020204" pitchFamily="34" charset="0"/>
              </a:rPr>
              <a:t>डेप्युटी </a:t>
            </a:r>
            <a:r>
              <a:rPr lang="en-GB" sz="2800">
                <a:latin typeface="Abadi" panose="020B0604020104020204" pitchFamily="34" charset="0"/>
              </a:rPr>
              <a:t>गव्हर्नर आणि इतर संचालक असतात मध्यवर्ती संचालक</a:t>
            </a:r>
            <a:r>
              <a:rPr lang="mr-IN" sz="2800">
                <a:latin typeface="Abadi" panose="020B0604020104020204" pitchFamily="34" charset="0"/>
              </a:rPr>
              <a:t> </a:t>
            </a:r>
            <a:r>
              <a:rPr lang="en-GB" sz="2800">
                <a:latin typeface="Abadi" panose="020B0604020104020204" pitchFamily="34" charset="0"/>
              </a:rPr>
              <a:t>मंडळाअंतर्गत कार्यकारी संचालक</a:t>
            </a:r>
            <a:r>
              <a:rPr lang="mr-IN" sz="2800">
                <a:latin typeface="Abadi" panose="020B0604020104020204" pitchFamily="34" charset="0"/>
              </a:rPr>
              <a:t> </a:t>
            </a:r>
            <a:r>
              <a:rPr lang="en-GB" sz="2800">
                <a:latin typeface="Abadi" panose="020B0604020104020204" pitchFamily="34" charset="0"/>
              </a:rPr>
              <a:t>आणि त्याखाली कर्मचारी वर्ग असतो</a:t>
            </a:r>
            <a:r>
              <a:rPr lang="mr-IN" sz="2800">
                <a:latin typeface="Abadi" panose="020B0604020104020204" pitchFamily="34" charset="0"/>
              </a:rPr>
              <a:t>.</a:t>
            </a:r>
            <a:r>
              <a:rPr lang="en-GB" sz="2800">
                <a:latin typeface="Abadi" panose="020B0604020104020204" pitchFamily="34" charset="0"/>
              </a:rPr>
              <a:t> मध्यवर्ती प्रमाणे चार स्थानिक मंडळही कार्यरत आहेत रिझर्व बँक ऑफ इंडिया चे पहिले गव्हर्नर आ</a:t>
            </a:r>
            <a:r>
              <a:rPr lang="mr-IN" sz="2800">
                <a:latin typeface="Abadi" panose="020B0604020104020204" pitchFamily="34" charset="0"/>
              </a:rPr>
              <a:t>स्बोर्न</a:t>
            </a:r>
            <a:r>
              <a:rPr lang="en-GB" sz="2800">
                <a:latin typeface="Abadi" panose="020B0604020104020204" pitchFamily="34" charset="0"/>
              </a:rPr>
              <a:t> </a:t>
            </a:r>
            <a:r>
              <a:rPr lang="mr-IN" sz="2800">
                <a:latin typeface="Abadi" panose="020B0604020104020204" pitchFamily="34" charset="0"/>
              </a:rPr>
              <a:t>अ</a:t>
            </a:r>
            <a:r>
              <a:rPr lang="en-GB" sz="2800">
                <a:latin typeface="Abadi" panose="020B0604020104020204" pitchFamily="34" charset="0"/>
              </a:rPr>
              <a:t>र्कल</a:t>
            </a:r>
            <a:r>
              <a:rPr lang="mr-IN" sz="2800">
                <a:latin typeface="Abadi" panose="020B0604020104020204" pitchFamily="34" charset="0"/>
              </a:rPr>
              <a:t> </a:t>
            </a:r>
            <a:r>
              <a:rPr lang="en-GB" sz="2800">
                <a:latin typeface="Abadi" panose="020B0604020104020204" pitchFamily="34" charset="0"/>
              </a:rPr>
              <a:t>स्मि</a:t>
            </a:r>
            <a:r>
              <a:rPr lang="mr-IN" sz="2800">
                <a:latin typeface="Abadi" panose="020B0604020104020204" pitchFamily="34" charset="0"/>
              </a:rPr>
              <a:t>थ</a:t>
            </a:r>
            <a:r>
              <a:rPr lang="en-GB" sz="2800">
                <a:latin typeface="Abadi" panose="020B0604020104020204" pitchFamily="34" charset="0"/>
              </a:rPr>
              <a:t> हे होते</a:t>
            </a:r>
            <a:r>
              <a:rPr lang="mr-IN" sz="2800">
                <a:latin typeface="Abadi" panose="020B0604020104020204" pitchFamily="34" charset="0"/>
              </a:rPr>
              <a:t>. </a:t>
            </a:r>
            <a:r>
              <a:rPr lang="en-GB" sz="2800">
                <a:latin typeface="Abadi" panose="020B0604020104020204" pitchFamily="34" charset="0"/>
              </a:rPr>
              <a:t>पहिले भारतीय गव्हर्नर सीडी देशमुख होते</a:t>
            </a:r>
            <a:r>
              <a:rPr lang="mr-IN" sz="2800">
                <a:latin typeface="Abadi" panose="020B0604020104020204" pitchFamily="34" charset="0"/>
              </a:rPr>
              <a:t>.</a:t>
            </a:r>
            <a:r>
              <a:rPr lang="en-GB" sz="2800">
                <a:latin typeface="Abadi" panose="020B0604020104020204" pitchFamily="34" charset="0"/>
              </a:rPr>
              <a:t> सध्या शशिकांत दास हे गव्हर्नर आहेत</a:t>
            </a:r>
            <a:r>
              <a:rPr lang="mr-IN" sz="2800">
                <a:latin typeface="Abadi" panose="020B0604020104020204" pitchFamily="34" charset="0"/>
              </a:rPr>
              <a:t>.</a:t>
            </a:r>
            <a:r>
              <a:rPr lang="en-GB" sz="2800">
                <a:latin typeface="Abadi" panose="020B0604020104020204" pitchFamily="34" charset="0"/>
              </a:rPr>
              <a:t> तर एन एस विश्वनाथ बीपी कानुंगो व महेश जैन हे डेप्युटी गव्हर्नर आहेत</a:t>
            </a:r>
            <a:r>
              <a:rPr lang="mr-IN" sz="2800">
                <a:latin typeface="Abadi" panose="020B0604020104020204" pitchFamily="34" charset="0"/>
              </a:rPr>
              <a:t>.</a:t>
            </a:r>
            <a:endParaRPr lang="en-US" sz="2800">
              <a:latin typeface="Abadi" panose="020B0604020104020204" pitchFamily="34" charset="0"/>
            </a:endParaRPr>
          </a:p>
        </p:txBody>
      </p:sp>
      <p:pic>
        <p:nvPicPr>
          <p:cNvPr id="2097156" name="Picture 14"/>
          <p:cNvPicPr>
            <a:picLocks noGrp="1" noChangeAspect="1"/>
          </p:cNvPicPr>
          <p:nvPr>
            <p:ph type="pic" idx="1"/>
          </p:nvPr>
        </p:nvPicPr>
        <p:blipFill rotWithShape="1">
          <a:blip r:embed="rId2"/>
          <a:srcRect l="17831" r="17831"/>
          <a:stretch>
            <a:fillRect/>
          </a:stretch>
        </p:blipFill>
        <p:spPr>
          <a:xfrm>
            <a:off x="6698859" y="1014907"/>
            <a:ext cx="5284787" cy="4873625"/>
          </a:xfrm>
        </p:spPr>
      </p:pic>
    </p:spTree>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Custom</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भारतीय रिझर्व बँक (RBI) </vt:lpstr>
      <vt:lpstr>Slide 3</vt:lpstr>
      <vt:lpstr>रिझर्व बँकेचा इतिहास-</vt:lpstr>
      <vt:lpstr>मुख्य कार्य-</vt:lpstr>
      <vt:lpstr>प्रमुख उद्देश-</vt:lpstr>
      <vt:lpstr>चलन विषयक धोरण -</vt:lpstr>
      <vt:lpstr>चलन विषयक धोरण राबवण्यासाठी ची साधने-</vt:lpstr>
      <vt:lpstr>रिझर्व बँकेची रचना-</vt:lpstr>
      <vt:lpstr>गव्हर्नर-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RBI</dc:title>
  <dc:creator>917020033568</dc:creator>
  <cp:lastModifiedBy>SAI</cp:lastModifiedBy>
  <cp:revision>1</cp:revision>
  <dcterms:created xsi:type="dcterms:W3CDTF">2022-03-21T23:09:11Z</dcterms:created>
  <dcterms:modified xsi:type="dcterms:W3CDTF">2022-12-12T19:29:57Z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e12917d07ee44992aadb0c6c0980d00b</vt:lpwstr>
  </property>
</Properties>
</file>